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2" r:id="rId8"/>
    <p:sldId id="283" r:id="rId9"/>
    <p:sldId id="273" r:id="rId10"/>
    <p:sldId id="264" r:id="rId11"/>
    <p:sldId id="265" r:id="rId12"/>
    <p:sldId id="272" r:id="rId13"/>
    <p:sldId id="274" r:id="rId14"/>
    <p:sldId id="275" r:id="rId15"/>
    <p:sldId id="276" r:id="rId16"/>
    <p:sldId id="277" r:id="rId17"/>
    <p:sldId id="278" r:id="rId18"/>
    <p:sldId id="281" r:id="rId19"/>
    <p:sldId id="280" r:id="rId20"/>
    <p:sldId id="279" r:id="rId21"/>
    <p:sldId id="286" r:id="rId22"/>
    <p:sldId id="282" r:id="rId23"/>
    <p:sldId id="287" r:id="rId24"/>
    <p:sldId id="266" r:id="rId25"/>
    <p:sldId id="267" r:id="rId26"/>
    <p:sldId id="268" r:id="rId27"/>
    <p:sldId id="284" r:id="rId28"/>
    <p:sldId id="285" r:id="rId29"/>
    <p:sldId id="271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36" d="100"/>
          <a:sy n="36" d="100"/>
        </p:scale>
        <p:origin x="-72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8152F-4370-4C86-AA0E-46B4ECE867DC}" type="datetimeFigureOut">
              <a:rPr lang="ru-RU" smtClean="0"/>
              <a:pPr/>
              <a:t>20.02.2012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0A754-FFC9-4EE4-9476-A8050F712D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8152F-4370-4C86-AA0E-46B4ECE867DC}" type="datetimeFigureOut">
              <a:rPr lang="ru-RU" smtClean="0"/>
              <a:pPr/>
              <a:t>20.02.2012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0A754-FFC9-4EE4-9476-A8050F712D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8152F-4370-4C86-AA0E-46B4ECE867DC}" type="datetimeFigureOut">
              <a:rPr lang="ru-RU" smtClean="0"/>
              <a:pPr/>
              <a:t>20.02.2012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0A754-FFC9-4EE4-9476-A8050F712D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8152F-4370-4C86-AA0E-46B4ECE867DC}" type="datetimeFigureOut">
              <a:rPr lang="ru-RU" smtClean="0"/>
              <a:pPr/>
              <a:t>20.02.2012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0A754-FFC9-4EE4-9476-A8050F712D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8152F-4370-4C86-AA0E-46B4ECE867DC}" type="datetimeFigureOut">
              <a:rPr lang="ru-RU" smtClean="0"/>
              <a:pPr/>
              <a:t>20.02.2012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0A754-FFC9-4EE4-9476-A8050F712D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8152F-4370-4C86-AA0E-46B4ECE867DC}" type="datetimeFigureOut">
              <a:rPr lang="ru-RU" smtClean="0"/>
              <a:pPr/>
              <a:t>20.02.2012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0A754-FFC9-4EE4-9476-A8050F712D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8152F-4370-4C86-AA0E-46B4ECE867DC}" type="datetimeFigureOut">
              <a:rPr lang="ru-RU" smtClean="0"/>
              <a:pPr/>
              <a:t>20.02.2012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0A754-FFC9-4EE4-9476-A8050F712D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8152F-4370-4C86-AA0E-46B4ECE867DC}" type="datetimeFigureOut">
              <a:rPr lang="ru-RU" smtClean="0"/>
              <a:pPr/>
              <a:t>20.02.2012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0A754-FFC9-4EE4-9476-A8050F712D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8152F-4370-4C86-AA0E-46B4ECE867DC}" type="datetimeFigureOut">
              <a:rPr lang="ru-RU" smtClean="0"/>
              <a:pPr/>
              <a:t>20.02.2012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0A754-FFC9-4EE4-9476-A8050F712D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8152F-4370-4C86-AA0E-46B4ECE867DC}" type="datetimeFigureOut">
              <a:rPr lang="ru-RU" smtClean="0"/>
              <a:pPr/>
              <a:t>20.02.2012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0A754-FFC9-4EE4-9476-A8050F712D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8152F-4370-4C86-AA0E-46B4ECE867DC}" type="datetimeFigureOut">
              <a:rPr lang="ru-RU" smtClean="0"/>
              <a:pPr/>
              <a:t>20.02.2012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0A754-FFC9-4EE4-9476-A8050F712D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A8152F-4370-4C86-AA0E-46B4ECE867DC}" type="datetimeFigureOut">
              <a:rPr lang="ru-RU" smtClean="0"/>
              <a:pPr/>
              <a:t>20.02.2012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90A754-FFC9-4EE4-9476-A8050F712DD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E:\&#1086;&#1090;&#1082;&#1088;&#1099;&#1090;&#1099;&#1081;%20&#1091;&#1088;&#1086;&#1082;\veselaya_solo.mp3" TargetMode="Externa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Мои документы\фоны\5a9801f47342.jpg"/>
          <p:cNvPicPr>
            <a:picLocks noChangeAspect="1" noChangeArrowheads="1"/>
          </p:cNvPicPr>
          <p:nvPr/>
        </p:nvPicPr>
        <p:blipFill>
          <a:blip r:embed="rId2"/>
          <a:srcRect b="11110"/>
          <a:stretch>
            <a:fillRect/>
          </a:stretch>
        </p:blipFill>
        <p:spPr bwMode="auto">
          <a:xfrm flipV="1">
            <a:off x="285720" y="214290"/>
            <a:ext cx="8572559" cy="642942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071538" y="500042"/>
            <a:ext cx="7000924" cy="914400"/>
          </a:xfrm>
          <a:prstGeom prst="rect">
            <a:avLst/>
          </a:prstGeom>
          <a:solidFill>
            <a:srgbClr val="92D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 И Ф А Г О Р</a:t>
            </a:r>
            <a:endParaRPr lang="ru-RU" sz="6000" dirty="0"/>
          </a:p>
        </p:txBody>
      </p:sp>
      <p:pic>
        <p:nvPicPr>
          <p:cNvPr id="9" name="Рисунок 8" descr="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1571612"/>
            <a:ext cx="3214710" cy="328614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4071934" y="1643050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/>
              <a:t>Пифагор Самосский (6в.до н.э.) – мыслитель, врач, мистик, религиозный и политический деятель, М А Т Е М А Т И К.</a:t>
            </a:r>
            <a:endParaRPr lang="ru-RU" sz="24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929058" y="4000504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</a:rPr>
              <a:t>Никогда не делай того, чего не знаешь, но научись всему,  что надо знать</a:t>
            </a:r>
            <a:r>
              <a:rPr lang="ru-RU" sz="3200" dirty="0" smtClean="0"/>
              <a:t>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Мои документы\фоны\5a9801f47342.jpg"/>
          <p:cNvPicPr>
            <a:picLocks noChangeAspect="1" noChangeArrowheads="1"/>
          </p:cNvPicPr>
          <p:nvPr/>
        </p:nvPicPr>
        <p:blipFill>
          <a:blip r:embed="rId2"/>
          <a:srcRect b="11110"/>
          <a:stretch>
            <a:fillRect/>
          </a:stretch>
        </p:blipFill>
        <p:spPr bwMode="auto">
          <a:xfrm flipV="1">
            <a:off x="285720" y="214290"/>
            <a:ext cx="8572559" cy="6429420"/>
          </a:xfrm>
          <a:prstGeom prst="rect">
            <a:avLst/>
          </a:prstGeom>
          <a:noFill/>
        </p:spPr>
      </p:pic>
      <p:graphicFrame>
        <p:nvGraphicFramePr>
          <p:cNvPr id="4" name="Содержимое 6"/>
          <p:cNvGraphicFramePr>
            <a:graphicFrameLocks/>
          </p:cNvGraphicFramePr>
          <p:nvPr/>
        </p:nvGraphicFramePr>
        <p:xfrm>
          <a:off x="571472" y="2857496"/>
          <a:ext cx="3733800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3450"/>
                <a:gridCol w="933450"/>
                <a:gridCol w="933450"/>
                <a:gridCol w="933450"/>
              </a:tblGrid>
              <a:tr h="1132840">
                <a:tc>
                  <a:txBody>
                    <a:bodyPr/>
                    <a:lstStyle/>
                    <a:p>
                      <a:endParaRPr lang="ru-RU" sz="3200" dirty="0" smtClean="0">
                        <a:solidFill>
                          <a:srgbClr val="C00000"/>
                        </a:solidFill>
                      </a:endParaRPr>
                    </a:p>
                    <a:p>
                      <a:endParaRPr lang="ru-RU" sz="3200" dirty="0" smtClean="0">
                        <a:solidFill>
                          <a:srgbClr val="C00000"/>
                        </a:solidFill>
                      </a:endParaRPr>
                    </a:p>
                    <a:p>
                      <a:r>
                        <a:rPr lang="ru-RU" sz="3200" dirty="0" smtClean="0">
                          <a:solidFill>
                            <a:srgbClr val="C00000"/>
                          </a:solidFill>
                        </a:rPr>
                        <a:t>     1</a:t>
                      </a:r>
                      <a:endParaRPr lang="ru-RU" sz="32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 smtClean="0">
                        <a:solidFill>
                          <a:srgbClr val="C00000"/>
                        </a:solidFill>
                      </a:endParaRPr>
                    </a:p>
                    <a:p>
                      <a:endParaRPr lang="ru-RU" sz="3200" dirty="0" smtClean="0">
                        <a:solidFill>
                          <a:srgbClr val="C00000"/>
                        </a:solidFill>
                      </a:endParaRPr>
                    </a:p>
                    <a:p>
                      <a:r>
                        <a:rPr lang="ru-RU" sz="3200" dirty="0" smtClean="0">
                          <a:solidFill>
                            <a:srgbClr val="C00000"/>
                          </a:solidFill>
                        </a:rPr>
                        <a:t>     2</a:t>
                      </a:r>
                      <a:endParaRPr lang="ru-RU" sz="32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 smtClean="0">
                        <a:solidFill>
                          <a:srgbClr val="C00000"/>
                        </a:solidFill>
                      </a:endParaRPr>
                    </a:p>
                    <a:p>
                      <a:endParaRPr lang="ru-RU" sz="3200" dirty="0" smtClean="0">
                        <a:solidFill>
                          <a:srgbClr val="C00000"/>
                        </a:solidFill>
                      </a:endParaRPr>
                    </a:p>
                    <a:p>
                      <a:r>
                        <a:rPr lang="ru-RU" sz="3200" dirty="0" smtClean="0">
                          <a:solidFill>
                            <a:srgbClr val="C00000"/>
                          </a:solidFill>
                        </a:rPr>
                        <a:t>     3</a:t>
                      </a:r>
                      <a:endParaRPr lang="ru-RU" sz="32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 smtClean="0">
                        <a:solidFill>
                          <a:srgbClr val="C00000"/>
                        </a:solidFill>
                      </a:endParaRPr>
                    </a:p>
                    <a:p>
                      <a:endParaRPr lang="ru-RU" sz="3200" dirty="0" smtClean="0">
                        <a:solidFill>
                          <a:srgbClr val="C00000"/>
                        </a:solidFill>
                      </a:endParaRPr>
                    </a:p>
                    <a:p>
                      <a:r>
                        <a:rPr lang="ru-RU" sz="3200" dirty="0" smtClean="0">
                          <a:solidFill>
                            <a:srgbClr val="C00000"/>
                          </a:solidFill>
                        </a:rPr>
                        <a:t>     4</a:t>
                      </a:r>
                      <a:endParaRPr lang="ru-RU" sz="32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1132840">
                <a:tc>
                  <a:txBody>
                    <a:bodyPr/>
                    <a:lstStyle/>
                    <a:p>
                      <a:endParaRPr lang="ru-RU" sz="3200" dirty="0" smtClean="0">
                        <a:solidFill>
                          <a:srgbClr val="C00000"/>
                        </a:solidFill>
                      </a:endParaRPr>
                    </a:p>
                    <a:p>
                      <a:endParaRPr lang="ru-RU" sz="3200" dirty="0" smtClean="0">
                        <a:solidFill>
                          <a:srgbClr val="C00000"/>
                        </a:solidFill>
                      </a:endParaRPr>
                    </a:p>
                    <a:p>
                      <a:r>
                        <a:rPr lang="ru-RU" sz="3200" dirty="0" smtClean="0">
                          <a:solidFill>
                            <a:srgbClr val="C00000"/>
                          </a:solidFill>
                        </a:rPr>
                        <a:t>     Б</a:t>
                      </a:r>
                      <a:endParaRPr lang="ru-RU" sz="32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 smtClean="0">
                        <a:solidFill>
                          <a:srgbClr val="C00000"/>
                        </a:solidFill>
                      </a:endParaRPr>
                    </a:p>
                    <a:p>
                      <a:endParaRPr lang="ru-RU" sz="3200" dirty="0" smtClean="0">
                        <a:solidFill>
                          <a:srgbClr val="C00000"/>
                        </a:solidFill>
                      </a:endParaRPr>
                    </a:p>
                    <a:p>
                      <a:r>
                        <a:rPr lang="ru-RU" sz="3200" dirty="0" smtClean="0">
                          <a:solidFill>
                            <a:srgbClr val="C00000"/>
                          </a:solidFill>
                        </a:rPr>
                        <a:t>     А</a:t>
                      </a:r>
                      <a:endParaRPr lang="ru-RU" sz="32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 smtClean="0">
                        <a:solidFill>
                          <a:srgbClr val="C00000"/>
                        </a:solidFill>
                      </a:endParaRPr>
                    </a:p>
                    <a:p>
                      <a:endParaRPr lang="ru-RU" sz="3200" dirty="0" smtClean="0">
                        <a:solidFill>
                          <a:srgbClr val="C00000"/>
                        </a:solidFill>
                      </a:endParaRPr>
                    </a:p>
                    <a:p>
                      <a:r>
                        <a:rPr lang="ru-RU" sz="3200" dirty="0" smtClean="0">
                          <a:solidFill>
                            <a:srgbClr val="C00000"/>
                          </a:solidFill>
                        </a:rPr>
                        <a:t>     Б</a:t>
                      </a:r>
                      <a:endParaRPr lang="ru-RU" sz="32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 smtClean="0">
                        <a:solidFill>
                          <a:srgbClr val="C00000"/>
                        </a:solidFill>
                      </a:endParaRPr>
                    </a:p>
                    <a:p>
                      <a:endParaRPr lang="ru-RU" sz="3200" dirty="0" smtClean="0">
                        <a:solidFill>
                          <a:srgbClr val="C00000"/>
                        </a:solidFill>
                      </a:endParaRPr>
                    </a:p>
                    <a:p>
                      <a:r>
                        <a:rPr lang="ru-RU" sz="3200" dirty="0" smtClean="0">
                          <a:solidFill>
                            <a:srgbClr val="C00000"/>
                          </a:solidFill>
                        </a:rPr>
                        <a:t>     А</a:t>
                      </a:r>
                      <a:endParaRPr lang="ru-RU" sz="32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Содержимое 7"/>
          <p:cNvGraphicFramePr>
            <a:graphicFrameLocks/>
          </p:cNvGraphicFramePr>
          <p:nvPr/>
        </p:nvGraphicFramePr>
        <p:xfrm>
          <a:off x="4857752" y="2857496"/>
          <a:ext cx="3810000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2500"/>
                <a:gridCol w="952500"/>
                <a:gridCol w="952500"/>
                <a:gridCol w="952500"/>
              </a:tblGrid>
              <a:tr h="1066800">
                <a:tc>
                  <a:txBody>
                    <a:bodyPr/>
                    <a:lstStyle/>
                    <a:p>
                      <a:endParaRPr lang="ru-RU" sz="3200" dirty="0" smtClean="0"/>
                    </a:p>
                    <a:p>
                      <a:endParaRPr lang="ru-RU" sz="3200" dirty="0" smtClean="0"/>
                    </a:p>
                    <a:p>
                      <a:r>
                        <a:rPr lang="ru-RU" sz="3200" dirty="0" smtClean="0"/>
                        <a:t>     1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 smtClean="0"/>
                    </a:p>
                    <a:p>
                      <a:endParaRPr lang="ru-RU" sz="3200" dirty="0" smtClean="0"/>
                    </a:p>
                    <a:p>
                      <a:r>
                        <a:rPr lang="ru-RU" sz="3200" dirty="0" smtClean="0"/>
                        <a:t>     2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 smtClean="0"/>
                    </a:p>
                    <a:p>
                      <a:endParaRPr lang="ru-RU" sz="3200" dirty="0" smtClean="0"/>
                    </a:p>
                    <a:p>
                      <a:r>
                        <a:rPr lang="ru-RU" sz="3200" dirty="0" smtClean="0"/>
                        <a:t>     3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 smtClean="0"/>
                    </a:p>
                    <a:p>
                      <a:endParaRPr lang="ru-RU" sz="3200" dirty="0" smtClean="0"/>
                    </a:p>
                    <a:p>
                      <a:r>
                        <a:rPr lang="ru-RU" sz="3200" dirty="0" smtClean="0"/>
                        <a:t>     4</a:t>
                      </a:r>
                      <a:endParaRPr lang="ru-RU" sz="3200" dirty="0"/>
                    </a:p>
                  </a:txBody>
                  <a:tcPr/>
                </a:tc>
              </a:tr>
              <a:tr h="1066800">
                <a:tc>
                  <a:txBody>
                    <a:bodyPr/>
                    <a:lstStyle/>
                    <a:p>
                      <a:endParaRPr lang="ru-RU" sz="3200" dirty="0" smtClean="0"/>
                    </a:p>
                    <a:p>
                      <a:endParaRPr lang="ru-RU" sz="3200" dirty="0" smtClean="0"/>
                    </a:p>
                    <a:p>
                      <a:r>
                        <a:rPr lang="ru-RU" sz="3200" dirty="0" smtClean="0"/>
                        <a:t>     А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 smtClean="0"/>
                    </a:p>
                    <a:p>
                      <a:endParaRPr lang="ru-RU" sz="3200" dirty="0" smtClean="0"/>
                    </a:p>
                    <a:p>
                      <a:r>
                        <a:rPr lang="ru-RU" sz="3200" smtClean="0"/>
                        <a:t>     А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 smtClean="0"/>
                    </a:p>
                    <a:p>
                      <a:endParaRPr lang="ru-RU" sz="3200" dirty="0" smtClean="0"/>
                    </a:p>
                    <a:p>
                      <a:r>
                        <a:rPr lang="ru-RU" sz="3200" dirty="0" smtClean="0"/>
                        <a:t>     Г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 smtClean="0"/>
                    </a:p>
                    <a:p>
                      <a:endParaRPr lang="ru-RU" sz="3200" dirty="0" smtClean="0"/>
                    </a:p>
                    <a:p>
                      <a:r>
                        <a:rPr lang="ru-RU" sz="3200" dirty="0" smtClean="0"/>
                        <a:t>     А</a:t>
                      </a: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071538" y="500042"/>
            <a:ext cx="7000924" cy="914400"/>
          </a:xfrm>
          <a:prstGeom prst="rect">
            <a:avLst/>
          </a:prstGeom>
          <a:solidFill>
            <a:srgbClr val="92D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Ответы к тесту</a:t>
            </a:r>
            <a:endParaRPr lang="ru-RU" sz="5400" dirty="0"/>
          </a:p>
        </p:txBody>
      </p:sp>
      <p:sp>
        <p:nvSpPr>
          <p:cNvPr id="7" name="TextBox 6"/>
          <p:cNvSpPr txBox="1"/>
          <p:nvPr/>
        </p:nvSpPr>
        <p:spPr>
          <a:xfrm>
            <a:off x="1142976" y="1928802"/>
            <a:ext cx="65998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1 вариант                        2 вариант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Мои документы\фоны\5a9801f47342.jpg"/>
          <p:cNvPicPr>
            <a:picLocks noChangeAspect="1" noChangeArrowheads="1"/>
          </p:cNvPicPr>
          <p:nvPr/>
        </p:nvPicPr>
        <p:blipFill>
          <a:blip r:embed="rId2"/>
          <a:srcRect b="11110"/>
          <a:stretch>
            <a:fillRect/>
          </a:stretch>
        </p:blipFill>
        <p:spPr bwMode="auto">
          <a:xfrm flipV="1">
            <a:off x="285720" y="214290"/>
            <a:ext cx="8572559" cy="642942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071538" y="500042"/>
            <a:ext cx="7000924" cy="914400"/>
          </a:xfrm>
          <a:prstGeom prst="rect">
            <a:avLst/>
          </a:prstGeom>
          <a:solidFill>
            <a:srgbClr val="92D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Физминутка</a:t>
            </a:r>
            <a:endParaRPr lang="ru-RU" sz="5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928794" y="2143116"/>
            <a:ext cx="462819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smtClean="0">
                <a:solidFill>
                  <a:srgbClr val="FF0000"/>
                </a:solidFill>
              </a:rPr>
              <a:t>Расправим плечи.</a:t>
            </a:r>
          </a:p>
          <a:p>
            <a:r>
              <a:rPr lang="ru-RU" sz="4400" b="1" i="1" dirty="0" smtClean="0">
                <a:solidFill>
                  <a:srgbClr val="FF0000"/>
                </a:solidFill>
              </a:rPr>
              <a:t> Спина прямая.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Мои документы\фоны\фоны\1680colourback_10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8858280" cy="6591754"/>
          </a:xfrm>
          <a:prstGeom prst="rect">
            <a:avLst/>
          </a:prstGeom>
          <a:noFill/>
        </p:spPr>
      </p:pic>
      <p:sp>
        <p:nvSpPr>
          <p:cNvPr id="4" name="Овал 3"/>
          <p:cNvSpPr/>
          <p:nvPr/>
        </p:nvSpPr>
        <p:spPr>
          <a:xfrm>
            <a:off x="7143768" y="214290"/>
            <a:ext cx="1785950" cy="1643074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5072074"/>
            <a:ext cx="1428760" cy="14144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8" name="Блок-схема: извлечение 7"/>
          <p:cNvSpPr/>
          <p:nvPr/>
        </p:nvSpPr>
        <p:spPr>
          <a:xfrm>
            <a:off x="285720" y="142852"/>
            <a:ext cx="1428760" cy="1214446"/>
          </a:xfrm>
          <a:prstGeom prst="flowChartExtra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лыбающееся лицо 8"/>
          <p:cNvSpPr/>
          <p:nvPr/>
        </p:nvSpPr>
        <p:spPr>
          <a:xfrm>
            <a:off x="7500958" y="5286388"/>
            <a:ext cx="1500198" cy="1428760"/>
          </a:xfrm>
          <a:prstGeom prst="smileyFac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veselaya_sol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9144000" y="321468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22222E-6 L 0.75608 -0.6930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07 -0.00139 L -0.74601 0.69167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8" y="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774 0.06597 L -0.70556 -0.6794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2" y="-3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85185E-6 L 0.7875 0.7456 " pathEditMode="relative" ptsTypes="AA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8"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Мои документы\фоны\фоны\1680colourback_10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280" cy="6591754"/>
          </a:xfrm>
          <a:prstGeom prst="rect">
            <a:avLst/>
          </a:prstGeom>
          <a:noFill/>
        </p:spPr>
      </p:pic>
      <p:sp>
        <p:nvSpPr>
          <p:cNvPr id="4" name="Овал 3"/>
          <p:cNvSpPr/>
          <p:nvPr/>
        </p:nvSpPr>
        <p:spPr>
          <a:xfrm>
            <a:off x="214282" y="5000636"/>
            <a:ext cx="1785950" cy="1643074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358082" y="285728"/>
            <a:ext cx="1428760" cy="14144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8" name="Блок-схема: извлечение 7"/>
          <p:cNvSpPr/>
          <p:nvPr/>
        </p:nvSpPr>
        <p:spPr>
          <a:xfrm>
            <a:off x="7572396" y="5286388"/>
            <a:ext cx="1428760" cy="1214446"/>
          </a:xfrm>
          <a:prstGeom prst="flowChartExtra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лыбающееся лицо 8"/>
          <p:cNvSpPr/>
          <p:nvPr/>
        </p:nvSpPr>
        <p:spPr>
          <a:xfrm>
            <a:off x="214282" y="214290"/>
            <a:ext cx="1500198" cy="1428760"/>
          </a:xfrm>
          <a:prstGeom prst="smileyFac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11111E-6 L 0.77969 1.11111E-6 " pathEditMode="relative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1562 0.73518 " pathEditMode="relative" ptsTypes="A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46945E-18 L -0.7875 -0.01042 " pathEditMode="relative" ptsTypes="AA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81481E-6 L -0.0158 -0.71412 " pathEditMode="relative" ptsTypes="AA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Мои документы\фоны\фоны\1680colourback_10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280" cy="6591754"/>
          </a:xfrm>
          <a:prstGeom prst="rect">
            <a:avLst/>
          </a:prstGeom>
          <a:noFill/>
        </p:spPr>
      </p:pic>
      <p:sp>
        <p:nvSpPr>
          <p:cNvPr id="4" name="Овал 3"/>
          <p:cNvSpPr/>
          <p:nvPr/>
        </p:nvSpPr>
        <p:spPr>
          <a:xfrm>
            <a:off x="0" y="0"/>
            <a:ext cx="9144000" cy="6858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1214414" y="3000372"/>
            <a:ext cx="571504" cy="57150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33333E-6 C -2.5E-6 0.09791 0.07466 0.1787 0.1658 0.1787 C 0.27292 0.1787 0.31181 0.08935 0.32813 0.03564 L 0.34497 -0.03565 C 0.36181 -0.08936 0.40295 -0.17824 0.52413 -0.17824 C 0.60191 -0.17824 0.69028 -0.09792 0.69028 3.33333E-6 C 0.69028 0.09791 0.60191 0.1787 0.52413 0.1787 C 0.40295 0.1787 0.36181 0.08935 0.34497 0.03564 L 0.32813 -0.03565 C 0.31181 -0.08936 0.27292 -0.17824 0.1658 -0.17824 C 0.07466 -0.17824 -2.5E-6 -0.09792 -2.5E-6 3.33333E-6 Z " pathEditMode="relative" rAng="0" ptsTypes="ffFffffFfff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Мои документы\фоны\фоны\1680colourback_10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280" cy="6591754"/>
          </a:xfrm>
          <a:prstGeom prst="rect">
            <a:avLst/>
          </a:prstGeom>
          <a:noFill/>
        </p:spPr>
      </p:pic>
      <p:sp>
        <p:nvSpPr>
          <p:cNvPr id="4" name="Овал 3"/>
          <p:cNvSpPr/>
          <p:nvPr/>
        </p:nvSpPr>
        <p:spPr>
          <a:xfrm>
            <a:off x="0" y="0"/>
            <a:ext cx="9144000" cy="6858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1214414" y="3000372"/>
            <a:ext cx="571504" cy="57150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33333E-6 C -2.5E-6 0.09791 0.07466 0.1787 0.1658 0.1787 C 0.27292 0.1787 0.31181 0.08935 0.32813 0.03564 L 0.34497 -0.03565 C 0.36181 -0.08936 0.40295 -0.17824 0.52413 -0.17824 C 0.60191 -0.17824 0.69028 -0.09792 0.69028 3.33333E-6 C 0.69028 0.09791 0.60191 0.1787 0.52413 0.1787 C 0.40295 0.1787 0.36181 0.08935 0.34497 0.03564 L 0.32813 -0.03565 C 0.31181 -0.08936 0.27292 -0.17824 0.1658 -0.17824 C 0.07466 -0.17824 -2.5E-6 -0.09792 -2.5E-6 3.33333E-6 Z " pathEditMode="relative" rAng="0" ptsTypes="ffFffffFfff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Мои документы\фоны\фоны\1680colourback_10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280" cy="6591754"/>
          </a:xfrm>
          <a:prstGeom prst="rect">
            <a:avLst/>
          </a:prstGeom>
          <a:noFill/>
        </p:spPr>
      </p:pic>
      <p:sp>
        <p:nvSpPr>
          <p:cNvPr id="4" name="Овал 3"/>
          <p:cNvSpPr/>
          <p:nvPr/>
        </p:nvSpPr>
        <p:spPr>
          <a:xfrm>
            <a:off x="0" y="0"/>
            <a:ext cx="9144000" cy="6858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1214414" y="3000372"/>
            <a:ext cx="571504" cy="57150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33333E-6 C -2.5E-6 0.09791 0.07466 0.1787 0.1658 0.1787 C 0.27292 0.1787 0.31181 0.08935 0.32813 0.03564 L 0.34497 -0.03565 C 0.36181 -0.08936 0.40295 -0.17824 0.52413 -0.17824 C 0.60191 -0.17824 0.69028 -0.09792 0.69028 3.33333E-6 C 0.69028 0.09791 0.60191 0.1787 0.52413 0.1787 C 0.40295 0.1787 0.36181 0.08935 0.34497 0.03564 L 0.32813 -0.03565 C 0.31181 -0.08936 0.27292 -0.17824 0.1658 -0.17824 C 0.07466 -0.17824 -2.5E-6 -0.09792 -2.5E-6 3.33333E-6 Z " pathEditMode="relative" rAng="0" ptsTypes="ffFffffFfff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Мои документы\фоны\фоны\1680colourback_10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280" cy="6591754"/>
          </a:xfrm>
          <a:prstGeom prst="rect">
            <a:avLst/>
          </a:prstGeom>
          <a:noFill/>
        </p:spPr>
      </p:pic>
      <p:sp>
        <p:nvSpPr>
          <p:cNvPr id="4" name="Овал 3"/>
          <p:cNvSpPr/>
          <p:nvPr/>
        </p:nvSpPr>
        <p:spPr>
          <a:xfrm>
            <a:off x="0" y="0"/>
            <a:ext cx="9144000" cy="6858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1214414" y="3000372"/>
            <a:ext cx="571504" cy="57150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33333E-6 C -2.5E-6 0.09791 0.07466 0.1787 0.1658 0.1787 C 0.27292 0.1787 0.31181 0.08935 0.32813 0.03564 L 0.34497 -0.03565 C 0.36181 -0.08936 0.40295 -0.17824 0.52413 -0.17824 C 0.60191 -0.17824 0.69028 -0.09792 0.69028 3.33333E-6 C 0.69028 0.09791 0.60191 0.1787 0.52413 0.1787 C 0.40295 0.1787 0.36181 0.08935 0.34497 0.03564 L 0.32813 -0.03565 C 0.31181 -0.08936 0.27292 -0.17824 0.1658 -0.17824 C 0.07466 -0.17824 -2.5E-6 -0.09792 -2.5E-6 3.33333E-6 Z " pathEditMode="relative" rAng="0" ptsTypes="ffFffffFfff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Мои документы\фоны\фоны\1680colourback_10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280" cy="6591754"/>
          </a:xfrm>
          <a:prstGeom prst="rect">
            <a:avLst/>
          </a:prstGeom>
          <a:noFill/>
        </p:spPr>
      </p:pic>
      <p:sp>
        <p:nvSpPr>
          <p:cNvPr id="4" name="Овал 3"/>
          <p:cNvSpPr/>
          <p:nvPr/>
        </p:nvSpPr>
        <p:spPr>
          <a:xfrm>
            <a:off x="8143900" y="214290"/>
            <a:ext cx="500066" cy="485772"/>
          </a:xfrm>
          <a:prstGeom prst="ellips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33333E-6 C -0.41632 -0.02385 -0.83264 -0.04769 -0.83698 3.33333E-6 C -0.84132 0.04768 -0.0283 0.22199 -0.02569 0.28611 C -0.02309 0.35023 -0.8283 0.34097 -0.82083 0.38495 C -0.81337 0.42893 0.00816 0.49421 0.01945 0.55046 C 0.03073 0.60671 -0.6243 0.69398 -0.75312 0.72268 " pathEditMode="relative" ptsTypes="aaaaa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Мои документы\фоны\фоны\1680colourback_10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280" cy="6591754"/>
          </a:xfrm>
          <a:prstGeom prst="rect">
            <a:avLst/>
          </a:prstGeom>
          <a:noFill/>
        </p:spPr>
      </p:pic>
      <p:sp>
        <p:nvSpPr>
          <p:cNvPr id="4" name="Овал 3"/>
          <p:cNvSpPr/>
          <p:nvPr/>
        </p:nvSpPr>
        <p:spPr>
          <a:xfrm>
            <a:off x="1285852" y="5143512"/>
            <a:ext cx="500066" cy="485772"/>
          </a:xfrm>
          <a:prstGeom prst="ellips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6528 -0.67199 " pathEditMode="relative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528 -0.67199 L 0.74809 -0.6511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" y="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4809 -0.65115 L 0.00781 -4.81481E-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0" y="3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Мои документы\фоны\5a9801f47342.jpg"/>
          <p:cNvPicPr>
            <a:picLocks noChangeAspect="1" noChangeArrowheads="1"/>
          </p:cNvPicPr>
          <p:nvPr/>
        </p:nvPicPr>
        <p:blipFill>
          <a:blip r:embed="rId2"/>
          <a:srcRect b="11110"/>
          <a:stretch>
            <a:fillRect/>
          </a:stretch>
        </p:blipFill>
        <p:spPr bwMode="auto">
          <a:xfrm flipV="1">
            <a:off x="285720" y="214290"/>
            <a:ext cx="8572559" cy="642942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071538" y="500042"/>
            <a:ext cx="7000924" cy="914400"/>
          </a:xfrm>
          <a:prstGeom prst="rect">
            <a:avLst/>
          </a:prstGeom>
          <a:solidFill>
            <a:srgbClr val="92D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Анаграмма</a:t>
            </a:r>
            <a:endParaRPr lang="ru-RU" sz="6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14414" y="1857364"/>
            <a:ext cx="63579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БРДОНО  ЦАРИЛАНЬНЫОЕ    </a:t>
            </a:r>
            <a:endParaRPr lang="ru-RU" sz="3600" dirty="0" smtClean="0">
              <a:solidFill>
                <a:srgbClr val="0070C0"/>
              </a:solidFill>
            </a:endParaRPr>
          </a:p>
          <a:p>
            <a:r>
              <a:rPr lang="ru-RU" sz="3600" b="1" dirty="0" smtClean="0">
                <a:solidFill>
                  <a:srgbClr val="0070C0"/>
                </a:solidFill>
              </a:rPr>
              <a:t>            ВАРЕНУНИЯ.</a:t>
            </a:r>
            <a:endParaRPr lang="ru-RU" sz="3600" dirty="0">
              <a:solidFill>
                <a:srgbClr val="0070C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14414" y="4500570"/>
            <a:ext cx="64294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ДРОБНО РАЦИОНАЛЬНЫЕ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	УРАВНЕНИЯ. 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Мои документы\фоны\фоны\1680colourback_10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280" cy="6591754"/>
          </a:xfrm>
          <a:prstGeom prst="rect">
            <a:avLst/>
          </a:prstGeom>
          <a:noFill/>
        </p:spPr>
      </p:pic>
      <p:sp>
        <p:nvSpPr>
          <p:cNvPr id="4" name="Овал 3"/>
          <p:cNvSpPr/>
          <p:nvPr/>
        </p:nvSpPr>
        <p:spPr>
          <a:xfrm>
            <a:off x="8143900" y="214290"/>
            <a:ext cx="500066" cy="485772"/>
          </a:xfrm>
          <a:prstGeom prst="ellips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33333E-6 C -0.41632 -0.02385 -0.83264 -0.04769 -0.83698 3.33333E-6 C -0.84132 0.04768 -0.0283 0.22199 -0.02569 0.28611 C -0.02309 0.35023 -0.8283 0.34097 -0.82083 0.38495 C -0.81337 0.42893 0.00816 0.49421 0.01945 0.55046 C 0.03073 0.60671 -0.6243 0.69398 -0.75312 0.72268 " pathEditMode="relative" ptsTypes="aaaaa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Мои документы\фоны\фоны\1680colourback_10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280" cy="6591754"/>
          </a:xfrm>
          <a:prstGeom prst="rect">
            <a:avLst/>
          </a:prstGeom>
          <a:noFill/>
        </p:spPr>
      </p:pic>
      <p:sp>
        <p:nvSpPr>
          <p:cNvPr id="4" name="Овал 3"/>
          <p:cNvSpPr/>
          <p:nvPr/>
        </p:nvSpPr>
        <p:spPr>
          <a:xfrm>
            <a:off x="1285852" y="5143512"/>
            <a:ext cx="500066" cy="485772"/>
          </a:xfrm>
          <a:prstGeom prst="ellips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6528 -0.67199 " pathEditMode="relative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528 -0.67199 L 0.74809 -0.6511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" y="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4809 -0.65115 L 0.00781 -4.81481E-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0" y="3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Мои документы\фоны\фоны\1680colourback_10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280" cy="6591754"/>
          </a:xfrm>
          <a:prstGeom prst="rect">
            <a:avLst/>
          </a:prstGeom>
          <a:noFill/>
        </p:spPr>
      </p:pic>
      <p:sp>
        <p:nvSpPr>
          <p:cNvPr id="4" name="Овал 3"/>
          <p:cNvSpPr/>
          <p:nvPr/>
        </p:nvSpPr>
        <p:spPr>
          <a:xfrm>
            <a:off x="1285852" y="5143512"/>
            <a:ext cx="500066" cy="485772"/>
          </a:xfrm>
          <a:prstGeom prst="ellips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6528 -0.67199 " pathEditMode="relative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528 -0.67199 L 0.74809 -0.6511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" y="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4809 -0.65115 L 0.00781 -4.81481E-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0" y="3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Documents and Settings\Admin\Мои документы\фоны\1680colourback_10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214313"/>
            <a:ext cx="8715375" cy="635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866900" y="963613"/>
            <a:ext cx="4967288" cy="4967287"/>
            <a:chOff x="1066" y="482"/>
            <a:chExt cx="3129" cy="3129"/>
          </a:xfrm>
        </p:grpSpPr>
        <p:sp>
          <p:nvSpPr>
            <p:cNvPr id="20485" name="Oval 3"/>
            <p:cNvSpPr>
              <a:spLocks noChangeArrowheads="1"/>
            </p:cNvSpPr>
            <p:nvPr/>
          </p:nvSpPr>
          <p:spPr bwMode="auto">
            <a:xfrm rot="-5400000">
              <a:off x="3129" y="1322"/>
              <a:ext cx="635" cy="149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66FF33"/>
                </a:gs>
              </a:gsLst>
              <a:lin ang="5400000" scaled="1"/>
            </a:gradFill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486" name="Oval 4"/>
            <p:cNvSpPr>
              <a:spLocks noChangeArrowheads="1"/>
            </p:cNvSpPr>
            <p:nvPr/>
          </p:nvSpPr>
          <p:spPr bwMode="auto">
            <a:xfrm rot="-5400000">
              <a:off x="1496" y="1322"/>
              <a:ext cx="635" cy="1496"/>
            </a:xfrm>
            <a:prstGeom prst="ellipse">
              <a:avLst/>
            </a:prstGeom>
            <a:gradFill rotWithShape="1">
              <a:gsLst>
                <a:gs pos="0">
                  <a:srgbClr val="66FF33"/>
                </a:gs>
                <a:gs pos="100000">
                  <a:srgbClr val="FFFFFF"/>
                </a:gs>
              </a:gsLst>
              <a:lin ang="5400000" scaled="1"/>
            </a:gradFill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487" name="Oval 5"/>
            <p:cNvSpPr>
              <a:spLocks noChangeArrowheads="1"/>
            </p:cNvSpPr>
            <p:nvPr/>
          </p:nvSpPr>
          <p:spPr bwMode="auto">
            <a:xfrm>
              <a:off x="2336" y="2115"/>
              <a:ext cx="635" cy="149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4BFB53"/>
                </a:gs>
              </a:gsLst>
              <a:lin ang="5400000" scaled="1"/>
            </a:gradFill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488" name="Oval 6"/>
            <p:cNvSpPr>
              <a:spLocks noChangeArrowheads="1"/>
            </p:cNvSpPr>
            <p:nvPr/>
          </p:nvSpPr>
          <p:spPr bwMode="auto">
            <a:xfrm>
              <a:off x="2336" y="482"/>
              <a:ext cx="635" cy="1496"/>
            </a:xfrm>
            <a:prstGeom prst="ellipse">
              <a:avLst/>
            </a:prstGeom>
            <a:gradFill rotWithShape="1">
              <a:gsLst>
                <a:gs pos="0">
                  <a:srgbClr val="4BFB53"/>
                </a:gs>
                <a:gs pos="100000">
                  <a:srgbClr val="FFFFFF"/>
                </a:gs>
              </a:gsLst>
              <a:lin ang="5400000" scaled="1"/>
            </a:gradFill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489" name="Oval 7"/>
            <p:cNvSpPr>
              <a:spLocks noChangeArrowheads="1"/>
            </p:cNvSpPr>
            <p:nvPr/>
          </p:nvSpPr>
          <p:spPr bwMode="auto">
            <a:xfrm>
              <a:off x="2381" y="1797"/>
              <a:ext cx="545" cy="545"/>
            </a:xfrm>
            <a:prstGeom prst="ellipse">
              <a:avLst/>
            </a:prstGeom>
            <a:solidFill>
              <a:srgbClr val="FFFF00"/>
            </a:solidFill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1512" name="Oval 8"/>
          <p:cNvSpPr>
            <a:spLocks noChangeArrowheads="1"/>
          </p:cNvSpPr>
          <p:nvPr/>
        </p:nvSpPr>
        <p:spPr bwMode="auto">
          <a:xfrm>
            <a:off x="4283075" y="836613"/>
            <a:ext cx="287338" cy="287337"/>
          </a:xfrm>
          <a:prstGeom prst="ellipse">
            <a:avLst/>
          </a:prstGeom>
          <a:solidFill>
            <a:srgbClr val="FFFF00"/>
          </a:solidFill>
          <a:ln w="57150" cap="rnd">
            <a:solidFill>
              <a:srgbClr val="CCFF99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6667E-6 5.18519E-6 C 0.00416 -0.00092 0.01232 -0.00208 0.01666 0.00186 C 0.021 0.00579 0.02135 0.01297 0.02638 0.02408 C 0.03142 0.03519 0.04235 0.05001 0.04722 0.06853 C 0.05208 0.08704 0.05416 0.11089 0.05555 0.13519 C 0.05694 0.1595 0.05711 0.19144 0.05555 0.21482 C 0.05399 0.23797 0.05017 0.25834 0.04583 0.27593 C 0.04149 0.29353 0.0276 0.31413 0.02916 0.32038 C 0.03072 0.3264 0.04322 0.31644 0.05555 0.31297 C 0.06788 0.30927 0.08541 0.30255 0.10277 0.29978 C 0.12013 0.29746 0.14235 0.29723 0.15972 0.29792 C 0.17708 0.29908 0.19322 0.30093 0.20694 0.30533 C 0.22065 0.31019 0.23107 0.31853 0.24166 0.32593 C 0.25225 0.33334 0.26683 0.33982 0.27083 0.34978 C 0.27482 0.35973 0.271 0.37408 0.26527 0.38519 C 0.25954 0.3963 0.24722 0.40857 0.2361 0.41667 C 0.22499 0.42478 0.21406 0.42871 0.1986 0.43334 C 0.18315 0.43797 0.16024 0.44422 0.14305 0.44445 C 0.12586 0.44468 0.11128 0.43866 0.09583 0.43519 C 0.08038 0.43172 0.05954 0.42686 0.04999 0.42408 C 0.04044 0.4213 0.03906 0.41459 0.03888 0.41853 C 0.03871 0.42246 0.04531 0.43218 0.0486 0.44816 C 0.0519 0.46413 0.05711 0.49561 0.05833 0.51482 C 0.05954 0.53404 0.05572 0.54723 0.05555 0.56274 C 0.05538 0.57825 0.05885 0.58913 0.05694 0.60741 C 0.05503 0.62547 0.04999 0.65487 0.04444 0.672 C 0.03888 0.68959 0.02933 0.70232 0.0236 0.71112 C 0.01788 0.71968 0.01614 0.72292 0.00972 0.72408 C 0.00329 0.72501 -0.00747 0.72501 -0.01528 0.71829 C -0.0231 0.71181 -0.03126 0.70024 -0.03751 0.68311 C -0.04376 0.66644 -0.04983 0.63612 -0.05278 0.61644 C -0.05574 0.597 -0.05539 0.58195 -0.05556 0.56482 C -0.05574 0.54723 -0.05608 0.53033 -0.05417 0.51274 C -0.05226 0.49561 -0.04844 0.47663 -0.04445 0.46112 C -0.04046 0.44561 -0.03247 0.42894 -0.03056 0.42038 C -0.02865 0.41181 -0.03108 0.4095 -0.03334 0.40927 C -0.0356 0.40904 -0.03403 0.41297 -0.04445 0.41853 C -0.05487 0.42408 -0.07726 0.43866 -0.09584 0.4426 C -0.11442 0.44654 -0.13942 0.44353 -0.15556 0.4426 C -0.17171 0.44167 -0.17969 0.44052 -0.19306 0.43704 C -0.20643 0.43357 -0.22553 0.42802 -0.23612 0.42223 C -0.24671 0.41644 -0.25087 0.40927 -0.25695 0.40186 C -0.26303 0.39445 -0.27101 0.3882 -0.27223 0.37779 C -0.27344 0.36737 -0.27153 0.34931 -0.2639 0.33866 C -0.25626 0.32825 -0.2389 0.32084 -0.2264 0.31482 C -0.2139 0.30857 -0.20018 0.30441 -0.1889 0.30163 C -0.17761 0.29931 -0.17084 0.30001 -0.15834 0.29978 C -0.14584 0.29954 -0.12553 0.29954 -0.1139 0.29978 C -0.10226 0.30001 -0.09844 0.29908 -0.0889 0.30163 C -0.07935 0.30464 -0.06615 0.31204 -0.05695 0.31667 C -0.04775 0.32107 -0.03664 0.33218 -0.03334 0.32964 C -0.03004 0.32686 -0.03421 0.31899 -0.03751 0.30163 C -0.04081 0.28427 -0.05001 0.24538 -0.05278 0.22593 C -0.05556 0.20626 -0.05417 0.19885 -0.05417 0.18334 C -0.05417 0.16783 -0.05365 0.14885 -0.05278 0.13334 C -0.05192 0.11783 -0.05087 0.10348 -0.04862 0.09075 C -0.04636 0.07802 -0.04237 0.06691 -0.0389 0.05741 C -0.03542 0.04792 -0.03178 0.04052 -0.02778 0.03334 C -0.02379 0.02616 -0.01858 0.01922 -0.01528 0.01482 C -0.01199 0.01042 -0.01112 0.00996 -0.00834 0.00741 C -0.00556 0.00487 -0.00417 0.00093 -6.66667E-6 5.18519E-6 Z " pathEditMode="relative" ptsTypes="aaaaaaaaaaaaaaaaaaaaaaaaaaaaaaaaaaaaaaaaaaaaaaaaaaaaaaaaaaaaa">
                                      <p:cBhvr>
                                        <p:cTn id="9" dur="5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2" grpId="0" animBg="1"/>
      <p:bldP spid="21512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Мои документы\фоны\5a9801f47342.jpg"/>
          <p:cNvPicPr>
            <a:picLocks noChangeAspect="1" noChangeArrowheads="1"/>
          </p:cNvPicPr>
          <p:nvPr/>
        </p:nvPicPr>
        <p:blipFill>
          <a:blip r:embed="rId2"/>
          <a:srcRect b="11110"/>
          <a:stretch>
            <a:fillRect/>
          </a:stretch>
        </p:blipFill>
        <p:spPr bwMode="auto">
          <a:xfrm flipV="1">
            <a:off x="285720" y="214290"/>
            <a:ext cx="8572559" cy="642942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071538" y="500042"/>
            <a:ext cx="7000924" cy="914400"/>
          </a:xfrm>
          <a:prstGeom prst="rect">
            <a:avLst/>
          </a:prstGeom>
          <a:solidFill>
            <a:srgbClr val="92D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Самостоятельная работа</a:t>
            </a:r>
            <a:endParaRPr lang="ru-RU" sz="4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14414" y="1428736"/>
            <a:ext cx="621507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Я все сделаю сам!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571472" y="4214818"/>
            <a:ext cx="3500462" cy="212884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4857752" y="4143380"/>
            <a:ext cx="3357586" cy="220028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500166" y="3429000"/>
            <a:ext cx="61005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1 ВАРИАНТ                                           2 ВАРИАНТ</a:t>
            </a:r>
            <a:endParaRPr lang="ru-RU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357290" y="4429132"/>
            <a:ext cx="20168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1</a:t>
            </a:r>
            <a:r>
              <a:rPr lang="ru-RU" sz="4800" dirty="0" smtClean="0">
                <a:solidFill>
                  <a:srgbClr val="C00000"/>
                </a:solidFill>
              </a:rPr>
              <a:t>.  0; 1.</a:t>
            </a:r>
            <a:endParaRPr lang="ru-RU" sz="4800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14414" y="5214950"/>
            <a:ext cx="236795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>
                <a:solidFill>
                  <a:srgbClr val="0070C0"/>
                </a:solidFill>
              </a:rPr>
              <a:t>2</a:t>
            </a:r>
            <a:r>
              <a:rPr lang="ru-RU" sz="4800" dirty="0" smtClean="0">
                <a:solidFill>
                  <a:srgbClr val="0070C0"/>
                </a:solidFill>
              </a:rPr>
              <a:t>.  -12,5.</a:t>
            </a:r>
            <a:endParaRPr lang="ru-RU" sz="4800" dirty="0">
              <a:solidFill>
                <a:srgbClr val="0070C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15008" y="5143512"/>
            <a:ext cx="19328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>
                <a:solidFill>
                  <a:srgbClr val="0070C0"/>
                </a:solidFill>
              </a:rPr>
              <a:t>2</a:t>
            </a:r>
            <a:r>
              <a:rPr lang="ru-RU" sz="4800" dirty="0" smtClean="0">
                <a:solidFill>
                  <a:srgbClr val="0070C0"/>
                </a:solidFill>
              </a:rPr>
              <a:t>.  нет.</a:t>
            </a:r>
            <a:endParaRPr lang="ru-RU" sz="4800" dirty="0">
              <a:solidFill>
                <a:srgbClr val="0070C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643570" y="4286256"/>
            <a:ext cx="22060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1</a:t>
            </a:r>
            <a:r>
              <a:rPr lang="ru-RU" sz="4800" dirty="0" smtClean="0">
                <a:solidFill>
                  <a:srgbClr val="C00000"/>
                </a:solidFill>
              </a:rPr>
              <a:t>.  0; -8.</a:t>
            </a:r>
            <a:endParaRPr lang="ru-RU" sz="4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Мои документы\фоны\5a9801f47342.jpg"/>
          <p:cNvPicPr>
            <a:picLocks noChangeAspect="1" noChangeArrowheads="1"/>
          </p:cNvPicPr>
          <p:nvPr/>
        </p:nvPicPr>
        <p:blipFill>
          <a:blip r:embed="rId2"/>
          <a:srcRect b="11110"/>
          <a:stretch>
            <a:fillRect/>
          </a:stretch>
        </p:blipFill>
        <p:spPr bwMode="auto">
          <a:xfrm flipV="1">
            <a:off x="285720" y="214290"/>
            <a:ext cx="8572559" cy="6429420"/>
          </a:xfrm>
          <a:prstGeom prst="rect">
            <a:avLst/>
          </a:prstGeom>
          <a:noFill/>
        </p:spPr>
      </p:pic>
      <p:sp>
        <p:nvSpPr>
          <p:cNvPr id="3" name="Содержимое 2"/>
          <p:cNvSpPr txBox="1">
            <a:spLocks/>
          </p:cNvSpPr>
          <p:nvPr/>
        </p:nvSpPr>
        <p:spPr>
          <a:xfrm>
            <a:off x="457200" y="1600200"/>
            <a:ext cx="8229600" cy="52578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15 – 15 = 0                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35 – 35 = 0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 5 – 15 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 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35-35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 ( 5 - 5) 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 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7 ( 5 – 5 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5 – 5 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 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 – 5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7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00100" y="428604"/>
            <a:ext cx="7000924" cy="914400"/>
          </a:xfrm>
          <a:prstGeom prst="rect">
            <a:avLst/>
          </a:prstGeom>
          <a:solidFill>
            <a:srgbClr val="92D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Внимание!!!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Мои документы\фоны\5a9801f47342.jpg"/>
          <p:cNvPicPr>
            <a:picLocks noChangeAspect="1" noChangeArrowheads="1"/>
          </p:cNvPicPr>
          <p:nvPr/>
        </p:nvPicPr>
        <p:blipFill>
          <a:blip r:embed="rId2"/>
          <a:srcRect b="11110"/>
          <a:stretch>
            <a:fillRect/>
          </a:stretch>
        </p:blipFill>
        <p:spPr bwMode="auto">
          <a:xfrm flipV="1">
            <a:off x="285720" y="214290"/>
            <a:ext cx="8572559" cy="6429420"/>
          </a:xfrm>
          <a:prstGeom prst="rect">
            <a:avLst/>
          </a:prstGeom>
          <a:noFill/>
        </p:spPr>
      </p:pic>
      <p:sp>
        <p:nvSpPr>
          <p:cNvPr id="3" name="Содержимое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 – если на уроке интересно и понятно;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 – если на уроке интересно, но непонятно;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 – если на уроке не интересно, но понятно;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 – если на уроке не интересно и непонятно.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00100" y="428604"/>
            <a:ext cx="7000924" cy="914400"/>
          </a:xfrm>
          <a:prstGeom prst="rect">
            <a:avLst/>
          </a:prstGeom>
          <a:solidFill>
            <a:srgbClr val="92D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Рефлексия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Times New Roma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Times New Roma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Times New Roma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Times New Roma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Мои документы\фоны\5a9801f47342.jpg"/>
          <p:cNvPicPr>
            <a:picLocks noChangeAspect="1" noChangeArrowheads="1"/>
          </p:cNvPicPr>
          <p:nvPr/>
        </p:nvPicPr>
        <p:blipFill>
          <a:blip r:embed="rId2"/>
          <a:srcRect b="11110"/>
          <a:stretch>
            <a:fillRect/>
          </a:stretch>
        </p:blipFill>
        <p:spPr bwMode="auto">
          <a:xfrm flipV="1">
            <a:off x="285720" y="214290"/>
            <a:ext cx="8572559" cy="6429420"/>
          </a:xfrm>
          <a:prstGeom prst="rect">
            <a:avLst/>
          </a:prstGeom>
          <a:noFill/>
        </p:spPr>
      </p:pic>
      <p:sp>
        <p:nvSpPr>
          <p:cNvPr id="4" name="Содержимое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«5»                           №609 (в)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«4»                            № 609 (б)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«3»                             № 609 (а)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ВСЕМ: Алгоритм решения дробных рациональных уравнений с примером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!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00100" y="428604"/>
            <a:ext cx="7000924" cy="1428760"/>
          </a:xfrm>
          <a:prstGeom prst="rect">
            <a:avLst/>
          </a:prstGeom>
          <a:solidFill>
            <a:srgbClr val="92D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Дифференцированное </a:t>
            </a:r>
          </a:p>
          <a:p>
            <a:pPr algn="ctr"/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</a:t>
            </a: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омашнее задание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Мои документы\фоны\5a9801f47342.jpg"/>
          <p:cNvPicPr>
            <a:picLocks noChangeAspect="1" noChangeArrowheads="1"/>
          </p:cNvPicPr>
          <p:nvPr/>
        </p:nvPicPr>
        <p:blipFill>
          <a:blip r:embed="rId2"/>
          <a:srcRect b="11110"/>
          <a:stretch>
            <a:fillRect/>
          </a:stretch>
        </p:blipFill>
        <p:spPr bwMode="auto">
          <a:xfrm flipV="1">
            <a:off x="285720" y="214290"/>
            <a:ext cx="8572559" cy="6429420"/>
          </a:xfrm>
          <a:prstGeom prst="rect">
            <a:avLst/>
          </a:prstGeom>
          <a:noFill/>
        </p:spPr>
      </p:pic>
      <p:sp>
        <p:nvSpPr>
          <p:cNvPr id="3" name="Содержимое 2"/>
          <p:cNvSpPr txBox="1">
            <a:spLocks/>
          </p:cNvSpPr>
          <p:nvPr/>
        </p:nvSpPr>
        <p:spPr>
          <a:xfrm>
            <a:off x="500034" y="2357430"/>
            <a:ext cx="8229600" cy="3154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Через математические знания, полученные в школе, лежит широкая дорога к огромным, почти необозримым областям труда и открытий.</a:t>
            </a:r>
            <a:endParaRPr kumimoji="0" lang="ru-RU" sz="4000" b="1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4" name="WordArt 2"/>
          <p:cNvSpPr>
            <a:spLocks noChangeArrowheads="1" noChangeShapeType="1" noTextEdit="1"/>
          </p:cNvSpPr>
          <p:nvPr/>
        </p:nvSpPr>
        <p:spPr bwMode="auto">
          <a:xfrm>
            <a:off x="1571604" y="714356"/>
            <a:ext cx="5715040" cy="11430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/>
                <a:latin typeface="Arial Black"/>
              </a:rPr>
              <a:t>А.И.Маркушевич</a:t>
            </a:r>
            <a:endParaRPr lang="ru-RU" sz="3600" kern="10" spc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C00000"/>
              </a:solidFill>
              <a:effectLst/>
              <a:latin typeface="Arial Black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Мои документы\фоны\5a9801f47342.jpg"/>
          <p:cNvPicPr>
            <a:picLocks noChangeAspect="1" noChangeArrowheads="1"/>
          </p:cNvPicPr>
          <p:nvPr/>
        </p:nvPicPr>
        <p:blipFill>
          <a:blip r:embed="rId2"/>
          <a:srcRect b="11110"/>
          <a:stretch>
            <a:fillRect/>
          </a:stretch>
        </p:blipFill>
        <p:spPr bwMode="auto">
          <a:xfrm flipV="1">
            <a:off x="285720" y="214290"/>
            <a:ext cx="8572559" cy="642942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685800" y="1676400"/>
            <a:ext cx="7772400" cy="46482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5400" b="1" i="1" dirty="0" smtClean="0">
              <a:latin typeface="Arial Black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i="1" dirty="0" smtClean="0">
                <a:latin typeface="Arial Black" pitchFamily="34" charset="0"/>
              </a:rPr>
              <a:t>Р</a:t>
            </a:r>
            <a:r>
              <a:rPr kumimoji="0" lang="ru-RU" sz="54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 Black" pitchFamily="34" charset="0"/>
                <a:ea typeface="+mn-ea"/>
                <a:cs typeface="+mn-cs"/>
              </a:rPr>
              <a:t>ешение</a:t>
            </a:r>
            <a:r>
              <a:rPr kumimoji="0" lang="ru-RU" sz="5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Arial Black" pitchFamily="34" charset="0"/>
                <a:ea typeface="+mn-ea"/>
                <a:cs typeface="+mn-cs"/>
              </a:rPr>
              <a:t> дробных рациональных уравнений.</a:t>
            </a:r>
            <a:endParaRPr kumimoji="0" lang="ru-RU" sz="5400" b="1" i="1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Arial Black" pitchFamily="34" charset="0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1538" y="500042"/>
            <a:ext cx="7000924" cy="914400"/>
          </a:xfrm>
          <a:prstGeom prst="rect">
            <a:avLst/>
          </a:prstGeom>
          <a:solidFill>
            <a:srgbClr val="92D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Комбинированный урок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Мои документы\фоны\5a9801f47342.jpg"/>
          <p:cNvPicPr>
            <a:picLocks noChangeAspect="1" noChangeArrowheads="1"/>
          </p:cNvPicPr>
          <p:nvPr/>
        </p:nvPicPr>
        <p:blipFill>
          <a:blip r:embed="rId2"/>
          <a:srcRect b="11110"/>
          <a:stretch>
            <a:fillRect/>
          </a:stretch>
        </p:blipFill>
        <p:spPr bwMode="auto">
          <a:xfrm flipV="1">
            <a:off x="285720" y="214290"/>
            <a:ext cx="8572559" cy="642942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00034" y="1500174"/>
            <a:ext cx="800105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b="1" i="1" u="sng" dirty="0" smtClean="0">
                <a:solidFill>
                  <a:srgbClr val="FF0000"/>
                </a:solidFill>
                <a:latin typeface="Arial Narrow" pitchFamily="34" charset="0"/>
              </a:rPr>
              <a:t>Образовательные</a:t>
            </a:r>
            <a:r>
              <a:rPr lang="ru-RU" sz="2800" dirty="0" smtClean="0">
                <a:latin typeface="Arial Narrow" pitchFamily="34" charset="0"/>
              </a:rPr>
              <a:t>: систематизировать знания, выработать умение выбирать рациональный способ решения и создавать условия контроля усвоения умений и знаний. Проверить уровень усвоения  с помощью теста.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71538" y="500042"/>
            <a:ext cx="7000924" cy="914400"/>
          </a:xfrm>
          <a:prstGeom prst="rect">
            <a:avLst/>
          </a:prstGeom>
          <a:solidFill>
            <a:srgbClr val="92D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Цели и задачи</a:t>
            </a:r>
            <a:endParaRPr lang="ru-RU" sz="4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3714752"/>
            <a:ext cx="735811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b="1" i="1" u="sng" dirty="0" smtClean="0">
                <a:solidFill>
                  <a:srgbClr val="FF0000"/>
                </a:solidFill>
              </a:rPr>
              <a:t>Развивающие</a:t>
            </a:r>
            <a:r>
              <a:rPr lang="ru-RU" sz="2800" dirty="0" smtClean="0">
                <a:solidFill>
                  <a:srgbClr val="FF0000"/>
                </a:solidFill>
              </a:rPr>
              <a:t>: </a:t>
            </a:r>
            <a:r>
              <a:rPr lang="ru-RU" sz="2800" dirty="0" smtClean="0"/>
              <a:t>развивать внимание, память, познавательный интерес к предмету, уметь рассуждать и аргументировать свои действия.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5072074"/>
            <a:ext cx="721523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ru-RU" sz="2400" b="1" i="1" u="sng" dirty="0" smtClean="0">
                <a:solidFill>
                  <a:srgbClr val="FF0000"/>
                </a:solidFill>
              </a:rPr>
              <a:t>Воспитательные</a:t>
            </a:r>
            <a:r>
              <a:rPr lang="ru-RU" sz="2400" dirty="0" smtClean="0"/>
              <a:t>: </a:t>
            </a:r>
            <a:r>
              <a:rPr lang="ru-RU" sz="2800" dirty="0" smtClean="0"/>
              <a:t>воспитывать  честность, активность, мобильность, самостоятельность, умение общаться</a:t>
            </a:r>
            <a:r>
              <a:rPr lang="ru-RU" sz="2400" dirty="0" smtClean="0">
                <a:solidFill>
                  <a:srgbClr val="7030A0"/>
                </a:solidFill>
              </a:rPr>
              <a:t>.</a:t>
            </a:r>
            <a:endParaRPr lang="ru-RU" sz="24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Мои документы\фоны\5a9801f47342.jpg"/>
          <p:cNvPicPr>
            <a:picLocks noChangeAspect="1" noChangeArrowheads="1"/>
          </p:cNvPicPr>
          <p:nvPr/>
        </p:nvPicPr>
        <p:blipFill>
          <a:blip r:embed="rId2"/>
          <a:srcRect b="11110"/>
          <a:stretch>
            <a:fillRect/>
          </a:stretch>
        </p:blipFill>
        <p:spPr bwMode="auto">
          <a:xfrm flipV="1">
            <a:off x="285720" y="214290"/>
            <a:ext cx="8572559" cy="6429420"/>
          </a:xfrm>
          <a:prstGeom prst="rect">
            <a:avLst/>
          </a:prstGeom>
          <a:noFill/>
        </p:spPr>
      </p:pic>
      <p:graphicFrame>
        <p:nvGraphicFramePr>
          <p:cNvPr id="3" name="Содержимое 3"/>
          <p:cNvGraphicFramePr>
            <a:graphicFrameLocks/>
          </p:cNvGraphicFramePr>
          <p:nvPr/>
        </p:nvGraphicFramePr>
        <p:xfrm>
          <a:off x="457200" y="1524000"/>
          <a:ext cx="8229600" cy="46268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/>
                <a:gridCol w="2286000"/>
                <a:gridCol w="5029200"/>
              </a:tblGrid>
              <a:tr h="378460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У +5=0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7533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линейное  уравнение.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8460"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2400" baseline="30000" dirty="0">
                          <a:latin typeface="Calibri"/>
                          <a:ea typeface="Times New Roman"/>
                          <a:cs typeface="Times New Roman"/>
                        </a:rPr>
                        <a:t>2  </a:t>
                      </a: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- 8=0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8963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квадратное уравнение.</a:t>
                      </a:r>
                    </a:p>
                  </a:txBody>
                  <a:tcPr marL="68580" marR="68580" marT="0" marB="0"/>
                </a:tc>
              </a:tr>
              <a:tr h="378460"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 5/х=0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2613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линейное уравнение.</a:t>
                      </a:r>
                    </a:p>
                  </a:txBody>
                  <a:tcPr marL="68580" marR="68580" marT="0" marB="0"/>
                </a:tc>
              </a:tr>
              <a:tr h="378460"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36 : ( </a:t>
                      </a:r>
                      <a:r>
                        <a:rPr lang="ru-RU" sz="2400" dirty="0" err="1">
                          <a:latin typeface="Calibri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 + 8)=0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01663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целое уравнение.</a:t>
                      </a:r>
                    </a:p>
                  </a:txBody>
                  <a:tcPr marL="68580" marR="68580" marT="0" marB="0"/>
                </a:tc>
              </a:tr>
              <a:tr h="378460"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2х+5 = 3 : (8-х)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6423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квадратное уравнение. </a:t>
                      </a:r>
                    </a:p>
                  </a:txBody>
                  <a:tcPr marL="68580" marR="68580" marT="0" marB="0"/>
                </a:tc>
              </a:tr>
              <a:tr h="378460"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Х – 5 = -3х+19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69913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целое </a:t>
                      </a:r>
                      <a:r>
                        <a:rPr lang="ru-RU" sz="2400" dirty="0" err="1">
                          <a:latin typeface="Calibri"/>
                          <a:ea typeface="Times New Roman"/>
                          <a:cs typeface="Times New Roman"/>
                        </a:rPr>
                        <a:t>рац</a:t>
                      </a: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. уравнение.</a:t>
                      </a:r>
                    </a:p>
                  </a:txBody>
                  <a:tcPr marL="68580" marR="68580" marT="0" marB="0"/>
                </a:tc>
              </a:tr>
              <a:tr h="378460">
                <a:tc>
                  <a:txBody>
                    <a:bodyPr/>
                    <a:lstStyle/>
                    <a:p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2400" baseline="30000" dirty="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-6х=8=0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7533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неполное квадратное уравнение.</a:t>
                      </a:r>
                    </a:p>
                  </a:txBody>
                  <a:tcPr marL="68580" marR="68580" marT="0" marB="0"/>
                </a:tc>
              </a:tr>
              <a:tr h="378460"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3х</a:t>
                      </a:r>
                      <a:r>
                        <a:rPr lang="ru-RU" sz="2400" baseline="30000" dirty="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 -6х+ 8=0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3723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произведение корней = -8.</a:t>
                      </a:r>
                    </a:p>
                  </a:txBody>
                  <a:tcPr marL="68580" marR="68580" marT="0" marB="0"/>
                </a:tc>
              </a:tr>
              <a:tr h="378460">
                <a:tc>
                  <a:txBody>
                    <a:bodyPr/>
                    <a:lstStyle/>
                    <a:p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Х – 5/</a:t>
                      </a:r>
                      <a:r>
                        <a:rPr lang="ru-RU" sz="2400" dirty="0" err="1">
                          <a:latin typeface="Calibri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 = -3х+19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6263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кубическое уравнение.</a:t>
                      </a:r>
                    </a:p>
                  </a:txBody>
                  <a:tcPr marL="68580" marR="68580" marT="0" marB="0"/>
                </a:tc>
              </a:tr>
              <a:tr h="378460">
                <a:tc>
                  <a:txBody>
                    <a:bodyPr/>
                    <a:lstStyle/>
                    <a:p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 У = 2х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2453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график  функции - парабола. 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071538" y="500042"/>
            <a:ext cx="7000924" cy="914400"/>
          </a:xfrm>
          <a:prstGeom prst="rect">
            <a:avLst/>
          </a:prstGeom>
          <a:solidFill>
            <a:srgbClr val="92D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Задания для </a:t>
            </a:r>
            <a:r>
              <a:rPr lang="ru-RU" sz="4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Буквограда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Мои документы\фоны\5a9801f47342.jpg"/>
          <p:cNvPicPr>
            <a:picLocks noChangeAspect="1" noChangeArrowheads="1"/>
          </p:cNvPicPr>
          <p:nvPr/>
        </p:nvPicPr>
        <p:blipFill>
          <a:blip r:embed="rId2"/>
          <a:srcRect b="11110"/>
          <a:stretch>
            <a:fillRect/>
          </a:stretch>
        </p:blipFill>
        <p:spPr bwMode="auto">
          <a:xfrm flipV="1">
            <a:off x="285720" y="214290"/>
            <a:ext cx="8572559" cy="642942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71472" y="1785926"/>
            <a:ext cx="8072494" cy="2246769"/>
          </a:xfrm>
          <a:prstGeom prst="rect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800" dirty="0" smtClean="0"/>
              <a:t>Проанализируйте высказывания. Зачеркните в таблице буквы, обозначающие ложные высказывания (номер высказывания совпадает с порядковым номером буквы). Из оставшихся букв, получите слово.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71538" y="500042"/>
            <a:ext cx="7000924" cy="914400"/>
          </a:xfrm>
          <a:prstGeom prst="rect">
            <a:avLst/>
          </a:prstGeom>
          <a:solidFill>
            <a:srgbClr val="92D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Буквоград</a:t>
            </a:r>
            <a:endParaRPr lang="ru-RU" sz="54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714348" y="4286256"/>
          <a:ext cx="7215237" cy="1927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0072"/>
                <a:gridCol w="631174"/>
                <a:gridCol w="631174"/>
                <a:gridCol w="631174"/>
                <a:gridCol w="631174"/>
                <a:gridCol w="694322"/>
                <a:gridCol w="714380"/>
                <a:gridCol w="785818"/>
                <a:gridCol w="785818"/>
                <a:gridCol w="1000131"/>
              </a:tblGrid>
              <a:tr h="860612">
                <a:tc>
                  <a:txBody>
                    <a:bodyPr/>
                    <a:lstStyle/>
                    <a:p>
                      <a:r>
                        <a:rPr lang="ru-RU" dirty="0" smtClean="0"/>
                        <a:t> </a:t>
                      </a:r>
                    </a:p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   1</a:t>
                      </a:r>
                      <a:r>
                        <a:rPr lang="ru-RU" dirty="0" smtClean="0"/>
                        <a:t> 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>
                        <a:solidFill>
                          <a:srgbClr val="002060"/>
                        </a:solidFill>
                      </a:endParaRPr>
                    </a:p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   2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>
                        <a:solidFill>
                          <a:srgbClr val="002060"/>
                        </a:solidFill>
                      </a:endParaRPr>
                    </a:p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  3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>
                        <a:solidFill>
                          <a:srgbClr val="002060"/>
                        </a:solidFill>
                      </a:endParaRPr>
                    </a:p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  4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>
                        <a:solidFill>
                          <a:srgbClr val="002060"/>
                        </a:solidFill>
                      </a:endParaRPr>
                    </a:p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   5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>
                        <a:solidFill>
                          <a:srgbClr val="002060"/>
                        </a:solidFill>
                      </a:endParaRPr>
                    </a:p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   6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>
                        <a:solidFill>
                          <a:srgbClr val="002060"/>
                        </a:solidFill>
                      </a:endParaRPr>
                    </a:p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   7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>
                        <a:solidFill>
                          <a:srgbClr val="002060"/>
                        </a:solidFill>
                      </a:endParaRPr>
                    </a:p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   8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>
                        <a:solidFill>
                          <a:srgbClr val="002060"/>
                        </a:solidFill>
                      </a:endParaRPr>
                    </a:p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   9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>
                        <a:solidFill>
                          <a:srgbClr val="002060"/>
                        </a:solidFill>
                      </a:endParaRPr>
                    </a:p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   10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58588">
                <a:tc>
                  <a:txBody>
                    <a:bodyPr/>
                    <a:lstStyle/>
                    <a:p>
                      <a:r>
                        <a:rPr lang="ru-RU" sz="3200" baseline="0" dirty="0" smtClean="0"/>
                        <a:t>  </a:t>
                      </a:r>
                    </a:p>
                    <a:p>
                      <a:r>
                        <a:rPr lang="ru-RU" sz="3200" baseline="0" dirty="0" smtClean="0"/>
                        <a:t>   0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 smtClean="0">
                        <a:solidFill>
                          <a:srgbClr val="002060"/>
                        </a:solidFill>
                      </a:endParaRPr>
                    </a:p>
                    <a:p>
                      <a:r>
                        <a:rPr lang="ru-RU" sz="3200" dirty="0" smtClean="0">
                          <a:solidFill>
                            <a:srgbClr val="002060"/>
                          </a:solidFill>
                        </a:rPr>
                        <a:t>  </a:t>
                      </a:r>
                      <a:r>
                        <a:rPr lang="ru-RU" sz="3200" dirty="0" err="1" smtClean="0">
                          <a:solidFill>
                            <a:srgbClr val="002060"/>
                          </a:solidFill>
                        </a:rPr>
                        <a:t>д</a:t>
                      </a:r>
                      <a:endParaRPr lang="ru-RU" sz="32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 smtClean="0">
                        <a:solidFill>
                          <a:srgbClr val="002060"/>
                        </a:solidFill>
                      </a:endParaRPr>
                    </a:p>
                    <a:p>
                      <a:r>
                        <a:rPr lang="ru-RU" sz="3200" dirty="0" smtClean="0">
                          <a:solidFill>
                            <a:srgbClr val="002060"/>
                          </a:solidFill>
                        </a:rPr>
                        <a:t>  </a:t>
                      </a:r>
                      <a:r>
                        <a:rPr lang="ru-RU" sz="3200" dirty="0" err="1" smtClean="0">
                          <a:solidFill>
                            <a:srgbClr val="002060"/>
                          </a:solidFill>
                        </a:rPr>
                        <a:t>н</a:t>
                      </a:r>
                      <a:endParaRPr lang="ru-RU" sz="32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 smtClean="0">
                        <a:solidFill>
                          <a:srgbClr val="002060"/>
                        </a:solidFill>
                      </a:endParaRPr>
                    </a:p>
                    <a:p>
                      <a:r>
                        <a:rPr lang="ru-RU" sz="3200" dirty="0" smtClean="0">
                          <a:solidFill>
                            <a:srgbClr val="002060"/>
                          </a:solidFill>
                        </a:rPr>
                        <a:t>  е</a:t>
                      </a:r>
                      <a:endParaRPr lang="ru-RU" sz="32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rgbClr val="002060"/>
                          </a:solidFill>
                        </a:rPr>
                        <a:t>  </a:t>
                      </a:r>
                    </a:p>
                    <a:p>
                      <a:r>
                        <a:rPr lang="ru-RU" sz="3200" dirty="0" smtClean="0">
                          <a:solidFill>
                            <a:srgbClr val="002060"/>
                          </a:solidFill>
                        </a:rPr>
                        <a:t>  </a:t>
                      </a:r>
                      <a:r>
                        <a:rPr lang="ru-RU" sz="3200" dirty="0" err="1" smtClean="0">
                          <a:solidFill>
                            <a:srgbClr val="002060"/>
                          </a:solidFill>
                        </a:rPr>
                        <a:t>й</a:t>
                      </a:r>
                      <a:endParaRPr lang="ru-RU" sz="32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aseline="0" dirty="0" smtClean="0">
                          <a:solidFill>
                            <a:srgbClr val="002060"/>
                          </a:solidFill>
                        </a:rPr>
                        <a:t>  </a:t>
                      </a:r>
                    </a:p>
                    <a:p>
                      <a:r>
                        <a:rPr lang="ru-RU" sz="3200" baseline="0" dirty="0" smtClean="0">
                          <a:solidFill>
                            <a:srgbClr val="002060"/>
                          </a:solidFill>
                        </a:rPr>
                        <a:t>  </a:t>
                      </a:r>
                      <a:r>
                        <a:rPr lang="ru-RU" sz="3200" baseline="0" dirty="0" err="1" smtClean="0">
                          <a:solidFill>
                            <a:srgbClr val="002060"/>
                          </a:solidFill>
                        </a:rPr>
                        <a:t>з</a:t>
                      </a:r>
                      <a:endParaRPr lang="ru-RU" sz="32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 smtClean="0">
                        <a:solidFill>
                          <a:srgbClr val="002060"/>
                        </a:solidFill>
                      </a:endParaRPr>
                    </a:p>
                    <a:p>
                      <a:r>
                        <a:rPr lang="ru-RU" sz="3200" dirty="0" smtClean="0">
                          <a:solidFill>
                            <a:srgbClr val="002060"/>
                          </a:solidFill>
                        </a:rPr>
                        <a:t>  а</a:t>
                      </a:r>
                      <a:endParaRPr lang="ru-RU" sz="32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 smtClean="0">
                        <a:solidFill>
                          <a:srgbClr val="002060"/>
                        </a:solidFill>
                      </a:endParaRPr>
                    </a:p>
                    <a:p>
                      <a:r>
                        <a:rPr lang="ru-RU" sz="3200" dirty="0" smtClean="0">
                          <a:solidFill>
                            <a:srgbClr val="002060"/>
                          </a:solidFill>
                        </a:rPr>
                        <a:t>  б</a:t>
                      </a:r>
                      <a:endParaRPr lang="ru-RU" sz="32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 smtClean="0">
                        <a:solidFill>
                          <a:srgbClr val="002060"/>
                        </a:solidFill>
                      </a:endParaRPr>
                    </a:p>
                    <a:p>
                      <a:r>
                        <a:rPr lang="ru-RU" sz="3200" dirty="0" smtClean="0">
                          <a:solidFill>
                            <a:srgbClr val="002060"/>
                          </a:solidFill>
                        </a:rPr>
                        <a:t>  а</a:t>
                      </a:r>
                      <a:endParaRPr lang="ru-RU" sz="32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rgbClr val="002060"/>
                          </a:solidFill>
                        </a:rPr>
                        <a:t>   </a:t>
                      </a:r>
                    </a:p>
                    <a:p>
                      <a:r>
                        <a:rPr lang="ru-RU" sz="3200" dirty="0" smtClean="0">
                          <a:solidFill>
                            <a:srgbClr val="002060"/>
                          </a:solidFill>
                        </a:rPr>
                        <a:t>   в</a:t>
                      </a:r>
                      <a:endParaRPr lang="ru-RU" sz="32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143108" y="5214950"/>
            <a:ext cx="500066" cy="914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786050" y="5214950"/>
            <a:ext cx="500066" cy="914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428992" y="5214950"/>
            <a:ext cx="500066" cy="914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714876" y="5214950"/>
            <a:ext cx="500066" cy="914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500694" y="5214950"/>
            <a:ext cx="500066" cy="914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357950" y="5214950"/>
            <a:ext cx="500066" cy="914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7143768" y="5214950"/>
            <a:ext cx="500066" cy="914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Мои документы\фоны\5a9801f47342.jpg"/>
          <p:cNvPicPr>
            <a:picLocks noChangeAspect="1" noChangeArrowheads="1"/>
          </p:cNvPicPr>
          <p:nvPr/>
        </p:nvPicPr>
        <p:blipFill>
          <a:blip r:embed="rId2"/>
          <a:srcRect b="11110"/>
          <a:stretch>
            <a:fillRect/>
          </a:stretch>
        </p:blipFill>
        <p:spPr bwMode="auto">
          <a:xfrm flipV="1">
            <a:off x="285720" y="214290"/>
            <a:ext cx="8572559" cy="642942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71472" y="1857364"/>
            <a:ext cx="821537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/>
              <a:t>Чтоб решить нам уравненья</a:t>
            </a:r>
          </a:p>
          <a:p>
            <a:r>
              <a:rPr lang="ru-RU" sz="3200" b="1" i="1" dirty="0" smtClean="0"/>
              <a:t>Нужны знанья и уменья.</a:t>
            </a:r>
          </a:p>
          <a:p>
            <a:r>
              <a:rPr lang="ru-RU" sz="3100" b="1" i="1" dirty="0" smtClean="0"/>
              <a:t>А с дробными справимся мы очень </a:t>
            </a:r>
            <a:r>
              <a:rPr lang="ru-RU" sz="3200" b="1" i="1" dirty="0" smtClean="0"/>
              <a:t>дружно.</a:t>
            </a:r>
          </a:p>
          <a:p>
            <a:r>
              <a:rPr lang="ru-RU" sz="3200" b="1" i="1" dirty="0" smtClean="0"/>
              <a:t>А как? ОДЗ посмотреть всем нам нужно.</a:t>
            </a:r>
          </a:p>
          <a:p>
            <a:r>
              <a:rPr lang="ru-RU" sz="3200" b="1" i="1" dirty="0" smtClean="0"/>
              <a:t>А дальше? В числителе </a:t>
            </a:r>
            <a:r>
              <a:rPr lang="ru-RU" sz="3200" b="1" i="1" dirty="0" err="1" smtClean="0"/>
              <a:t>х</a:t>
            </a:r>
            <a:r>
              <a:rPr lang="ru-RU" sz="3200" b="1" i="1" dirty="0" smtClean="0"/>
              <a:t> вычисляем</a:t>
            </a:r>
          </a:p>
          <a:p>
            <a:r>
              <a:rPr lang="ru-RU" sz="3200" b="1" i="1" dirty="0" smtClean="0"/>
              <a:t>И с областью наши ответы сверяем.</a:t>
            </a:r>
          </a:p>
          <a:p>
            <a:r>
              <a:rPr lang="ru-RU" sz="3200" b="1" i="1" dirty="0" smtClean="0"/>
              <a:t>И если у них совпадения нет, </a:t>
            </a:r>
          </a:p>
          <a:p>
            <a:r>
              <a:rPr lang="ru-RU" sz="3200" b="1" i="1" dirty="0" smtClean="0"/>
              <a:t>То смело мы пишем конечный ответ.</a:t>
            </a:r>
            <a:endParaRPr lang="ru-RU" sz="3200" b="1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71538" y="500042"/>
            <a:ext cx="7000924" cy="914400"/>
          </a:xfrm>
          <a:prstGeom prst="rect">
            <a:avLst/>
          </a:prstGeom>
          <a:solidFill>
            <a:srgbClr val="92D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Что могут ученики…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Мои документы\фоны\5a9801f47342.jpg"/>
          <p:cNvPicPr>
            <a:picLocks noChangeAspect="1" noChangeArrowheads="1"/>
          </p:cNvPicPr>
          <p:nvPr/>
        </p:nvPicPr>
        <p:blipFill>
          <a:blip r:embed="rId2"/>
          <a:srcRect b="11110"/>
          <a:stretch>
            <a:fillRect/>
          </a:stretch>
        </p:blipFill>
        <p:spPr bwMode="auto">
          <a:xfrm flipV="1">
            <a:off x="285720" y="214290"/>
            <a:ext cx="8572559" cy="6429420"/>
          </a:xfrm>
          <a:prstGeom prst="rect">
            <a:avLst/>
          </a:prstGeom>
          <a:noFill/>
        </p:spPr>
      </p:pic>
      <p:sp>
        <p:nvSpPr>
          <p:cNvPr id="4" name="Содержимое 2"/>
          <p:cNvSpPr txBox="1">
            <a:spLocks/>
          </p:cNvSpPr>
          <p:nvPr/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Найти натуральный корень уравнения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– 3х=0;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Найти сумму корней  уравнения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(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х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- 3)(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х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- 5) : (х-5)=0;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Найти произведение корней уравнения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(х-1)(х+5)=0;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*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Решить уравнения: (1-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х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/4) : (х+2) =0.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00100" y="428604"/>
            <a:ext cx="7000924" cy="928694"/>
          </a:xfrm>
          <a:prstGeom prst="rect">
            <a:avLst/>
          </a:prstGeom>
          <a:solidFill>
            <a:srgbClr val="92D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Интересно…</a:t>
            </a:r>
            <a:endParaRPr lang="ru-RU" sz="4800" dirty="0"/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2000240"/>
            <a:ext cx="435955" cy="500066"/>
          </a:xfrm>
          <a:prstGeom prst="rect">
            <a:avLst/>
          </a:prstGeom>
          <a:noFill/>
        </p:spPr>
      </p:pic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0" y="8286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Мои документы\фоны\5a9801f47342.jpg"/>
          <p:cNvPicPr>
            <a:picLocks noChangeAspect="1" noChangeArrowheads="1"/>
          </p:cNvPicPr>
          <p:nvPr/>
        </p:nvPicPr>
        <p:blipFill>
          <a:blip r:embed="rId2"/>
          <a:srcRect b="11110"/>
          <a:stretch>
            <a:fillRect/>
          </a:stretch>
        </p:blipFill>
        <p:spPr bwMode="auto">
          <a:xfrm flipV="1">
            <a:off x="285720" y="214290"/>
            <a:ext cx="8572559" cy="6429420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57158" y="285728"/>
          <a:ext cx="8358246" cy="630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9123"/>
                <a:gridCol w="4179123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Calibri"/>
                          <a:ea typeface="Times New Roman"/>
                          <a:cs typeface="Times New Roman"/>
                        </a:rPr>
                        <a:t>     1 вариант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Calibri"/>
                          <a:ea typeface="Times New Roman"/>
                          <a:cs typeface="Times New Roman"/>
                        </a:rPr>
                        <a:t>   2 вариант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latin typeface="Calibri"/>
                          <a:ea typeface="Times New Roman"/>
                          <a:cs typeface="Times New Roman"/>
                        </a:rPr>
                        <a:t>РЕШИТЕ  УРАВНЕНИЯ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>
                          <a:latin typeface="Calibri"/>
                          <a:ea typeface="Times New Roman"/>
                          <a:cs typeface="Times New Roman"/>
                        </a:rPr>
                        <a:t>РЕШИТЕ  УРАВНЕНИЯ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2400" b="1" i="1" dirty="0">
                          <a:latin typeface="Calibri"/>
                          <a:ea typeface="Times New Roman"/>
                          <a:cs typeface="Times New Roman"/>
                        </a:rPr>
                        <a:t>( х</a:t>
                      </a:r>
                      <a:r>
                        <a:rPr lang="ru-RU" sz="2400" b="1" i="1" baseline="30000" dirty="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ru-RU" sz="2400" b="1" i="1" dirty="0">
                          <a:latin typeface="Calibri"/>
                          <a:ea typeface="Times New Roman"/>
                          <a:cs typeface="Times New Roman"/>
                        </a:rPr>
                        <a:t> – 9 )  : ( х</a:t>
                      </a:r>
                      <a:r>
                        <a:rPr lang="ru-RU" sz="2400" b="1" i="1" baseline="30000" dirty="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ru-RU" sz="2400" b="1" i="1" dirty="0">
                          <a:latin typeface="Calibri"/>
                          <a:ea typeface="Times New Roman"/>
                          <a:cs typeface="Times New Roman"/>
                        </a:rPr>
                        <a:t> + 9 ) = 0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2400" b="1" dirty="0">
                          <a:latin typeface="Calibri"/>
                          <a:ea typeface="Times New Roman"/>
                          <a:cs typeface="Times New Roman"/>
                        </a:rPr>
                        <a:t>(х</a:t>
                      </a:r>
                      <a:r>
                        <a:rPr lang="ru-RU" sz="2400" b="1" baseline="30000" dirty="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ru-RU" sz="2400" b="1" dirty="0">
                          <a:latin typeface="Calibri"/>
                          <a:ea typeface="Times New Roman"/>
                          <a:cs typeface="Times New Roman"/>
                        </a:rPr>
                        <a:t> - 25) : (х</a:t>
                      </a:r>
                      <a:r>
                        <a:rPr lang="ru-RU" sz="2400" b="1" baseline="30000" dirty="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ru-RU" sz="2400" b="1" dirty="0">
                          <a:latin typeface="Calibri"/>
                          <a:ea typeface="Times New Roman"/>
                          <a:cs typeface="Times New Roman"/>
                        </a:rPr>
                        <a:t>+5)=0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Calibri"/>
                          <a:ea typeface="Times New Roman"/>
                          <a:cs typeface="Times New Roman"/>
                        </a:rPr>
                        <a:t>А) 3;   Б)3 ; -3;   В) корней нет;       Г) -3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А)5;-5;   Б)5;   В) 0;       Г) 0;5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2286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latin typeface="Calibri"/>
                          <a:ea typeface="Times New Roman"/>
                          <a:cs typeface="Times New Roman"/>
                        </a:rPr>
                        <a:t>( х</a:t>
                      </a:r>
                      <a:r>
                        <a:rPr lang="ru-RU" sz="2400" b="1" i="1" baseline="30000" dirty="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ru-RU" sz="2400" b="1" i="1" dirty="0">
                          <a:latin typeface="Calibri"/>
                          <a:ea typeface="Times New Roman"/>
                          <a:cs typeface="Times New Roman"/>
                        </a:rPr>
                        <a:t> – 2х ) : ( </a:t>
                      </a:r>
                      <a:r>
                        <a:rPr lang="ru-RU" sz="2400" b="1" i="1" dirty="0" err="1">
                          <a:latin typeface="Calibri"/>
                          <a:ea typeface="Times New Roman"/>
                          <a:cs typeface="Times New Roman"/>
                        </a:rPr>
                        <a:t>2х</a:t>
                      </a:r>
                      <a:r>
                        <a:rPr lang="ru-RU" sz="2400" b="1" i="1" dirty="0">
                          <a:latin typeface="Calibri"/>
                          <a:ea typeface="Times New Roman"/>
                          <a:cs typeface="Times New Roman"/>
                        </a:rPr>
                        <a:t> – 1 ) = </a:t>
                      </a:r>
                      <a:endParaRPr lang="en-US" sz="2400" b="1" i="1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2286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latin typeface="Calibri"/>
                          <a:ea typeface="Times New Roman"/>
                          <a:cs typeface="Times New Roman"/>
                        </a:rPr>
                        <a:t>( </a:t>
                      </a:r>
                      <a:r>
                        <a:rPr lang="ru-RU" sz="2400" b="1" i="1" dirty="0">
                          <a:latin typeface="Calibri"/>
                          <a:ea typeface="Times New Roman"/>
                          <a:cs typeface="Times New Roman"/>
                        </a:rPr>
                        <a:t>4х – 3) : ( 1-2х)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Calibri"/>
                          <a:ea typeface="Times New Roman"/>
                          <a:cs typeface="Times New Roman"/>
                        </a:rPr>
                        <a:t>(4х+1) </a:t>
                      </a:r>
                      <a:r>
                        <a:rPr lang="ru-RU" sz="2400" b="1" dirty="0">
                          <a:latin typeface="Calibri"/>
                          <a:ea typeface="Times New Roman"/>
                          <a:cs typeface="Times New Roman"/>
                        </a:rPr>
                        <a:t>: </a:t>
                      </a:r>
                      <a:r>
                        <a:rPr lang="ru-RU" sz="2400" b="1" dirty="0" smtClean="0">
                          <a:latin typeface="Calibri"/>
                          <a:ea typeface="Times New Roman"/>
                          <a:cs typeface="Times New Roman"/>
                        </a:rPr>
                        <a:t>(х-3) =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Calibri"/>
                          <a:ea typeface="Times New Roman"/>
                          <a:cs typeface="Times New Roman"/>
                        </a:rPr>
                        <a:t>(3х </a:t>
                      </a:r>
                      <a:r>
                        <a:rPr lang="ru-RU" sz="2400" b="1" dirty="0">
                          <a:latin typeface="Calibri"/>
                          <a:ea typeface="Times New Roman"/>
                          <a:cs typeface="Times New Roman"/>
                        </a:rPr>
                        <a:t>- </a:t>
                      </a:r>
                      <a:r>
                        <a:rPr lang="ru-RU" sz="2400" b="1" dirty="0" smtClean="0">
                          <a:latin typeface="Calibri"/>
                          <a:ea typeface="Times New Roman"/>
                          <a:cs typeface="Times New Roman"/>
                        </a:rPr>
                        <a:t>8) </a:t>
                      </a:r>
                      <a:r>
                        <a:rPr lang="ru-RU" sz="2400" b="1" dirty="0">
                          <a:latin typeface="Calibri"/>
                          <a:ea typeface="Times New Roman"/>
                          <a:cs typeface="Times New Roman"/>
                        </a:rPr>
                        <a:t>: </a:t>
                      </a:r>
                      <a:r>
                        <a:rPr lang="ru-RU" sz="2400" b="1" dirty="0" smtClean="0">
                          <a:latin typeface="Calibri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2400" b="1" dirty="0" err="1" smtClean="0">
                          <a:latin typeface="Calibri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2400" b="1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+ 1</a:t>
                      </a:r>
                      <a:r>
                        <a:rPr lang="ru-RU" sz="2400" b="1" dirty="0" smtClean="0">
                          <a:latin typeface="Calibri"/>
                          <a:ea typeface="Times New Roman"/>
                          <a:cs typeface="Times New Roman"/>
                        </a:rPr>
                        <a:t>)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Calibri"/>
                          <a:ea typeface="Times New Roman"/>
                          <a:cs typeface="Times New Roman"/>
                        </a:rPr>
                        <a:t>А) -3;1;   Б)-1 ; 3;   В) корней нет;  Г) -4;2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А) </a:t>
                      </a:r>
                      <a:r>
                        <a:rPr lang="ru-RU" sz="2400" dirty="0" smtClean="0">
                          <a:latin typeface="Calibri"/>
                          <a:ea typeface="Times New Roman"/>
                          <a:cs typeface="Times New Roman"/>
                        </a:rPr>
                        <a:t>-23;1</a:t>
                      </a: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;   </a:t>
                      </a:r>
                      <a:r>
                        <a:rPr lang="ru-RU" sz="2400" dirty="0" smtClean="0">
                          <a:latin typeface="Calibri"/>
                          <a:ea typeface="Times New Roman"/>
                          <a:cs typeface="Times New Roman"/>
                        </a:rPr>
                        <a:t>Б)23 </a:t>
                      </a: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; -1;   В) </a:t>
                      </a:r>
                      <a:r>
                        <a:rPr lang="ru-RU" sz="2400" dirty="0" smtClean="0">
                          <a:latin typeface="Calibri"/>
                          <a:ea typeface="Times New Roman"/>
                          <a:cs typeface="Times New Roman"/>
                        </a:rPr>
                        <a:t>-23; -1;    Г)23; 1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latin typeface="Calibri"/>
                          <a:ea typeface="Times New Roman"/>
                          <a:cs typeface="Times New Roman"/>
                        </a:rPr>
                        <a:t>(5х-2):(х+2) = (6х-21): (х-3)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400" b="1" dirty="0" err="1" smtClean="0">
                          <a:latin typeface="Calibri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2400" b="1" dirty="0" smtClean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400" b="1" dirty="0">
                          <a:latin typeface="Calibri"/>
                          <a:ea typeface="Times New Roman"/>
                          <a:cs typeface="Times New Roman"/>
                        </a:rPr>
                        <a:t>: </a:t>
                      </a:r>
                      <a:r>
                        <a:rPr lang="ru-RU" sz="2400" b="1" dirty="0" smtClean="0">
                          <a:latin typeface="Calibri"/>
                          <a:ea typeface="Times New Roman"/>
                          <a:cs typeface="Times New Roman"/>
                        </a:rPr>
                        <a:t>(3х-1) </a:t>
                      </a:r>
                      <a:r>
                        <a:rPr lang="ru-RU" sz="2400" b="1" dirty="0">
                          <a:latin typeface="Calibri"/>
                          <a:ea typeface="Times New Roman"/>
                          <a:cs typeface="Times New Roman"/>
                        </a:rPr>
                        <a:t>= </a:t>
                      </a:r>
                      <a:r>
                        <a:rPr lang="ru-RU" sz="2400" b="1" dirty="0" smtClean="0">
                          <a:latin typeface="Calibri"/>
                          <a:ea typeface="Times New Roman"/>
                          <a:cs typeface="Times New Roman"/>
                        </a:rPr>
                        <a:t>(9х-20) </a:t>
                      </a:r>
                      <a:r>
                        <a:rPr lang="ru-RU" sz="2400" b="1" dirty="0">
                          <a:latin typeface="Calibri"/>
                          <a:ea typeface="Times New Roman"/>
                          <a:cs typeface="Times New Roman"/>
                        </a:rPr>
                        <a:t>: </a:t>
                      </a:r>
                      <a:r>
                        <a:rPr lang="ru-RU" sz="2400" b="1" dirty="0" smtClean="0">
                          <a:latin typeface="Calibri"/>
                          <a:ea typeface="Times New Roman"/>
                          <a:cs typeface="Times New Roman"/>
                        </a:rPr>
                        <a:t>(3х - </a:t>
                      </a:r>
                      <a:r>
                        <a:rPr lang="ru-RU" sz="2400" b="1" dirty="0">
                          <a:latin typeface="Calibri"/>
                          <a:ea typeface="Times New Roman"/>
                          <a:cs typeface="Times New Roman"/>
                        </a:rPr>
                        <a:t>1)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Calibri"/>
                          <a:ea typeface="Times New Roman"/>
                          <a:cs typeface="Times New Roman"/>
                        </a:rPr>
                        <a:t>А)-4;12   Б)-12 ; 4; В) корней нет;  Г) -13;5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А) </a:t>
                      </a:r>
                      <a:r>
                        <a:rPr lang="ru-RU" sz="2400" dirty="0" smtClean="0">
                          <a:latin typeface="Calibri"/>
                          <a:ea typeface="Times New Roman"/>
                          <a:cs typeface="Times New Roman"/>
                        </a:rPr>
                        <a:t>-4;5;   </a:t>
                      </a: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Б</a:t>
                      </a:r>
                      <a:r>
                        <a:rPr lang="ru-RU" sz="2400" dirty="0" smtClean="0">
                          <a:latin typeface="Calibri"/>
                          <a:ea typeface="Times New Roman"/>
                          <a:cs typeface="Times New Roman"/>
                        </a:rPr>
                        <a:t>)-5 </a:t>
                      </a: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; </a:t>
                      </a:r>
                      <a:r>
                        <a:rPr lang="ru-RU" sz="2400" dirty="0" smtClean="0">
                          <a:latin typeface="Calibri"/>
                          <a:ea typeface="Times New Roman"/>
                          <a:cs typeface="Times New Roman"/>
                        </a:rPr>
                        <a:t>4;   </a:t>
                      </a: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В) </a:t>
                      </a:r>
                      <a:r>
                        <a:rPr lang="ru-RU" sz="2400" dirty="0" smtClean="0">
                          <a:latin typeface="Calibri"/>
                          <a:ea typeface="Times New Roman"/>
                          <a:cs typeface="Times New Roman"/>
                        </a:rPr>
                        <a:t>-4;5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smtClean="0">
                          <a:latin typeface="Calibri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Г</a:t>
                      </a:r>
                      <a:r>
                        <a:rPr lang="ru-RU" sz="2400">
                          <a:latin typeface="Calibri"/>
                          <a:ea typeface="Times New Roman"/>
                          <a:cs typeface="Times New Roman"/>
                        </a:rPr>
                        <a:t>) </a:t>
                      </a:r>
                      <a:r>
                        <a:rPr lang="ru-RU" sz="2400" smtClean="0">
                          <a:latin typeface="Calibri"/>
                          <a:ea typeface="Times New Roman"/>
                          <a:cs typeface="Times New Roman"/>
                        </a:rPr>
                        <a:t> 4;  5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Calibri"/>
                          <a:ea typeface="Times New Roman"/>
                          <a:cs typeface="Times New Roman"/>
                        </a:rPr>
                        <a:t>10:(х-3) – 8/х =1)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Calibri"/>
                          <a:ea typeface="Times New Roman"/>
                          <a:cs typeface="Times New Roman"/>
                        </a:rPr>
                        <a:t>2 : (</a:t>
                      </a:r>
                      <a:r>
                        <a:rPr lang="ru-RU" sz="2400" b="1" dirty="0" err="1">
                          <a:latin typeface="Calibri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2400" b="1" dirty="0">
                          <a:latin typeface="Calibri"/>
                          <a:ea typeface="Times New Roman"/>
                          <a:cs typeface="Times New Roman"/>
                        </a:rPr>
                        <a:t> - 5) + 14/</a:t>
                      </a:r>
                      <a:r>
                        <a:rPr lang="ru-RU" sz="2400" b="1" dirty="0" err="1">
                          <a:latin typeface="Calibri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2400" b="1" dirty="0">
                          <a:latin typeface="Calibri"/>
                          <a:ea typeface="Times New Roman"/>
                          <a:cs typeface="Times New Roman"/>
                        </a:rPr>
                        <a:t> = 3 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А)-8;3;   Б)корней нет; В)-3;8;   Г)-4;3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А)10/ 3;7   Б)10 ;21;   В) 9; -8;  Г) корней нет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904</Words>
  <Application>Microsoft Office PowerPoint</Application>
  <PresentationFormat>Экран (4:3)</PresentationFormat>
  <Paragraphs>210</Paragraphs>
  <Slides>29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Company>МОУ Редкодубравская СОШ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Библиотека</dc:creator>
  <cp:lastModifiedBy>Admin</cp:lastModifiedBy>
  <cp:revision>16</cp:revision>
  <dcterms:created xsi:type="dcterms:W3CDTF">2012-02-20T10:43:19Z</dcterms:created>
  <dcterms:modified xsi:type="dcterms:W3CDTF">2012-02-20T13:58:11Z</dcterms:modified>
</cp:coreProperties>
</file>